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Glacial Indifference Bold" panose="020B0604020202020204" charset="0"/>
      <p:regular r:id="rId10"/>
    </p:embeddedFont>
    <p:embeddedFont>
      <p:font typeface="HK Grotesk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10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38336" y="-3273956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790870" y="8235662"/>
            <a:ext cx="8706260" cy="128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1"/>
              </a:lnSpc>
            </a:pPr>
            <a:r>
              <a:rPr lang="en-US" sz="36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Team Members: </a:t>
            </a:r>
          </a:p>
          <a:p>
            <a:pPr algn="ctr">
              <a:lnSpc>
                <a:spcPts val="5101"/>
              </a:lnSpc>
            </a:pPr>
            <a:r>
              <a:rPr lang="en-US" sz="36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Dev Patel &amp; Brijesh Rakhasiya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66178" y="2688450"/>
            <a:ext cx="14334255" cy="49179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7"/>
              </a:lnSpc>
            </a:pPr>
            <a:r>
              <a:rPr lang="en-US" sz="6865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DUAL AI ASSISTANT SYSTEM INTELLIGENT DOCUMENT QUESTION ANSWERING SYSTEM USING RETRIEVAL-AUGMENTED GENERATION (RAG) + SQL CHATBOT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1723720" y="2465420"/>
            <a:ext cx="6564280" cy="6564280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>
                <a:alpha val="45882"/>
              </a:srgbClr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>
                <a:alpha val="45882"/>
              </a:srgbClr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>
                <a:alphaModFix amt="46000"/>
              </a:blip>
              <a:stretch>
                <a:fillRect l="-24712" r="-2471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75740" y="697000"/>
            <a:ext cx="15585934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 DEFINITION &amp; MOTIVATION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38460" y="1665120"/>
            <a:ext cx="14567400" cy="8367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4696" lvl="1" indent="-392348" algn="l">
              <a:lnSpc>
                <a:spcPts val="5088"/>
              </a:lnSpc>
              <a:buFont typeface="Arial"/>
              <a:buChar char="•"/>
            </a:pPr>
            <a:r>
              <a:rPr lang="en-US" sz="363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Current Problems with Traditional Systems</a:t>
            </a:r>
          </a:p>
          <a:p>
            <a:pPr marL="784696" lvl="1" indent="-392348" algn="l">
              <a:lnSpc>
                <a:spcPts val="5088"/>
              </a:lnSpc>
              <a:buFont typeface="Arial"/>
              <a:buChar char="•"/>
            </a:pPr>
            <a:r>
              <a:rPr lang="en-US" sz="363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Traditional chatbots cannot access external documents dynamically.</a:t>
            </a:r>
          </a:p>
          <a:p>
            <a:pPr marL="784696" lvl="1" indent="-392348" algn="l">
              <a:lnSpc>
                <a:spcPts val="5088"/>
              </a:lnSpc>
              <a:buFont typeface="Arial"/>
              <a:buChar char="•"/>
            </a:pPr>
            <a:r>
              <a:rPr lang="en-US" sz="363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Users need accurate, context-aware answers from large knowledge sources.</a:t>
            </a:r>
          </a:p>
          <a:p>
            <a:pPr marL="784696" lvl="1" indent="-392348" algn="l">
              <a:lnSpc>
                <a:spcPts val="5088"/>
              </a:lnSpc>
              <a:buFont typeface="Arial"/>
              <a:buChar char="•"/>
            </a:pPr>
            <a:r>
              <a:rPr lang="en-US" sz="363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Manual document search is time-consuming &amp; inefficient.</a:t>
            </a:r>
          </a:p>
          <a:p>
            <a:pPr marL="784696" lvl="1" indent="-392348" algn="l">
              <a:lnSpc>
                <a:spcPts val="5088"/>
              </a:lnSpc>
              <a:buFont typeface="Arial"/>
              <a:buChar char="•"/>
            </a:pPr>
            <a:r>
              <a:rPr lang="en-US" sz="363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Database queries require SQL knowledge that most users don't have.</a:t>
            </a:r>
          </a:p>
          <a:p>
            <a:pPr marL="784696" lvl="1" indent="-392348" algn="l">
              <a:lnSpc>
                <a:spcPts val="5088"/>
              </a:lnSpc>
              <a:buFont typeface="Arial"/>
              <a:buChar char="•"/>
            </a:pPr>
            <a:r>
              <a:rPr lang="en-US" sz="363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Motivation: Use Retrieval-Augmented Generation (RAG) to:</a:t>
            </a:r>
          </a:p>
          <a:p>
            <a:pPr marL="784696" lvl="1" indent="-392348" algn="l">
              <a:lnSpc>
                <a:spcPts val="5088"/>
              </a:lnSpc>
              <a:buFont typeface="Arial"/>
              <a:buChar char="•"/>
            </a:pPr>
            <a:r>
              <a:rPr lang="en-US" sz="363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Fetch relevant info from documents.</a:t>
            </a:r>
          </a:p>
          <a:p>
            <a:pPr marL="784696" lvl="1" indent="-392348" algn="l">
              <a:lnSpc>
                <a:spcPts val="5088"/>
              </a:lnSpc>
              <a:buFont typeface="Arial"/>
              <a:buChar char="•"/>
            </a:pPr>
            <a:r>
              <a:rPr lang="en-US" sz="363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Generate precise, context-aware responses.</a:t>
            </a:r>
          </a:p>
          <a:p>
            <a:pPr marL="784696" lvl="1" indent="-392348" algn="l">
              <a:lnSpc>
                <a:spcPts val="5088"/>
              </a:lnSpc>
              <a:buFont typeface="Arial"/>
              <a:buChar char="•"/>
            </a:pPr>
            <a:r>
              <a:rPr lang="en-US" sz="363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Convert natural language to SQL queries automatically.</a:t>
            </a:r>
          </a:p>
          <a:p>
            <a:pPr marL="784696" lvl="1" indent="-392348" algn="l">
              <a:lnSpc>
                <a:spcPts val="5088"/>
              </a:lnSpc>
              <a:buFont typeface="Arial"/>
              <a:buChar char="•"/>
            </a:pPr>
            <a:r>
              <a:rPr lang="en-US" sz="363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Improve user experience in document-heavy tasks (e.g., academics, legal, corporate).</a:t>
            </a:r>
          </a:p>
          <a:p>
            <a:pPr algn="l">
              <a:lnSpc>
                <a:spcPts val="5088"/>
              </a:lnSpc>
            </a:pPr>
            <a:endParaRPr lang="en-US" sz="3634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594391" y="1257300"/>
            <a:ext cx="4956202" cy="8229600"/>
          </a:xfrm>
          <a:custGeom>
            <a:avLst/>
            <a:gdLst/>
            <a:ahLst/>
            <a:cxnLst/>
            <a:rect l="l" t="t" r="r" b="b"/>
            <a:pathLst>
              <a:path w="4956202" h="8229600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436103" y="754206"/>
            <a:ext cx="11823197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REQUIREMENTS &amp; SCOPE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436103" y="1731851"/>
            <a:ext cx="12722524" cy="777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19"/>
              </a:lnSpc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Functional Requirements:</a:t>
            </a:r>
          </a:p>
          <a:p>
            <a:pPr marL="727840" lvl="1" indent="-363920" algn="just">
              <a:lnSpc>
                <a:spcPts val="4719"/>
              </a:lnSpc>
              <a:buFont typeface="Arial"/>
              <a:buChar char="•"/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Upload multiple document formats (PDF, TXT, DOCX)</a:t>
            </a:r>
          </a:p>
          <a:p>
            <a:pPr marL="727840" lvl="1" indent="-363920" algn="just">
              <a:lnSpc>
                <a:spcPts val="4719"/>
              </a:lnSpc>
              <a:buFont typeface="Arial"/>
              <a:buChar char="•"/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Natural language question answering from documents</a:t>
            </a:r>
          </a:p>
          <a:p>
            <a:pPr marL="727840" lvl="1" indent="-363920" algn="just">
              <a:lnSpc>
                <a:spcPts val="4719"/>
              </a:lnSpc>
              <a:buFont typeface="Arial"/>
              <a:buChar char="•"/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SQL database connection with user credentials</a:t>
            </a:r>
          </a:p>
          <a:p>
            <a:pPr marL="727840" lvl="1" indent="-363920" algn="just">
              <a:lnSpc>
                <a:spcPts val="4719"/>
              </a:lnSpc>
              <a:buFont typeface="Arial"/>
              <a:buChar char="•"/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Convert English questions to SQL queries</a:t>
            </a:r>
          </a:p>
          <a:p>
            <a:pPr marL="727840" lvl="1" indent="-363920" algn="just">
              <a:lnSpc>
                <a:spcPts val="4719"/>
              </a:lnSpc>
              <a:buFont typeface="Arial"/>
              <a:buChar char="•"/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Secure data handling and query validation</a:t>
            </a:r>
          </a:p>
          <a:p>
            <a:pPr algn="just">
              <a:lnSpc>
                <a:spcPts val="4719"/>
              </a:lnSpc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Technical Requirements:</a:t>
            </a:r>
          </a:p>
          <a:p>
            <a:pPr marL="727840" lvl="1" indent="-363920" algn="just">
              <a:lnSpc>
                <a:spcPts val="4719"/>
              </a:lnSpc>
              <a:buFont typeface="Arial"/>
              <a:buChar char="•"/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Web-based user interface</a:t>
            </a:r>
          </a:p>
          <a:p>
            <a:pPr marL="727840" lvl="1" indent="-363920" algn="just">
              <a:lnSpc>
                <a:spcPts val="4719"/>
              </a:lnSpc>
              <a:buFont typeface="Arial"/>
              <a:buChar char="•"/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Real-time document processing</a:t>
            </a:r>
          </a:p>
          <a:p>
            <a:pPr marL="727840" lvl="1" indent="-363920" algn="just">
              <a:lnSpc>
                <a:spcPts val="4719"/>
              </a:lnSpc>
              <a:buFont typeface="Arial"/>
              <a:buChar char="•"/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Fast similarity search (vector database)</a:t>
            </a:r>
          </a:p>
          <a:p>
            <a:pPr marL="727840" lvl="1" indent="-363920" algn="just">
              <a:lnSpc>
                <a:spcPts val="4719"/>
              </a:lnSpc>
              <a:buFont typeface="Arial"/>
              <a:buChar char="•"/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API integration for AI processing</a:t>
            </a:r>
          </a:p>
          <a:p>
            <a:pPr marL="727840" lvl="1" indent="-363920" algn="just">
              <a:lnSpc>
                <a:spcPts val="4719"/>
              </a:lnSpc>
              <a:buFont typeface="Arial"/>
              <a:buChar char="•"/>
            </a:pPr>
            <a:r>
              <a:rPr lang="en-US" sz="337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Support for multiple SQL database types</a:t>
            </a:r>
          </a:p>
          <a:p>
            <a:pPr algn="just">
              <a:lnSpc>
                <a:spcPts val="4719"/>
              </a:lnSpc>
            </a:pPr>
            <a:endParaRPr lang="en-US" sz="3371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776400" y="1268679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1"/>
                </a:lnTo>
                <a:lnTo>
                  <a:pt x="0" y="79896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7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360076"/>
            <a:ext cx="16437787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SOLUTION APPROACH &amp; TECH STACK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24725" y="1504719"/>
            <a:ext cx="16380835" cy="7364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86"/>
              </a:lnSpc>
            </a:pPr>
            <a:endParaRPr dirty="0"/>
          </a:p>
          <a:p>
            <a:pPr marL="738146" lvl="1" indent="-369073" algn="l">
              <a:lnSpc>
                <a:spcPts val="4786"/>
              </a:lnSpc>
              <a:buFont typeface="Arial"/>
              <a:buChar char="•"/>
            </a:pP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RAG Pipeline:</a:t>
            </a:r>
          </a:p>
          <a:p>
            <a:pPr marL="738146" lvl="1" indent="-369073" algn="l">
              <a:lnSpc>
                <a:spcPts val="4786"/>
              </a:lnSpc>
              <a:buFont typeface="Arial"/>
              <a:buChar char="•"/>
            </a:pP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Document → Chunking → Embeddings → Vector Store → Retrieval → Generation</a:t>
            </a:r>
          </a:p>
          <a:p>
            <a:pPr marL="738146" lvl="1" indent="-369073" algn="l">
              <a:lnSpc>
                <a:spcPts val="4786"/>
              </a:lnSpc>
              <a:buFont typeface="Arial"/>
              <a:buChar char="•"/>
            </a:pP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SQL Chatbot Flow:</a:t>
            </a:r>
          </a:p>
          <a:p>
            <a:pPr marL="738146" lvl="1" indent="-369073" algn="l">
              <a:lnSpc>
                <a:spcPts val="4786"/>
              </a:lnSpc>
              <a:buFont typeface="Arial"/>
              <a:buChar char="•"/>
            </a:pP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English Query →  AI Agent→ SQL Generation → Database Execution → Natural Response</a:t>
            </a:r>
          </a:p>
          <a:p>
            <a:pPr marL="738146" lvl="1" indent="-369073" algn="l">
              <a:lnSpc>
                <a:spcPts val="4786"/>
              </a:lnSpc>
              <a:buFont typeface="Arial"/>
              <a:buChar char="•"/>
            </a:pP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Technology Stack:</a:t>
            </a:r>
          </a:p>
          <a:p>
            <a:pPr marL="738146" lvl="1" indent="-369073" algn="l">
              <a:lnSpc>
                <a:spcPts val="4786"/>
              </a:lnSpc>
              <a:buFont typeface="Arial"/>
              <a:buChar char="•"/>
            </a:pP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Backend: Python </a:t>
            </a:r>
          </a:p>
          <a:p>
            <a:pPr marL="738146" lvl="1" indent="-369073">
              <a:lnSpc>
                <a:spcPts val="4786"/>
              </a:lnSpc>
              <a:buFont typeface="Arial"/>
              <a:buChar char="•"/>
            </a:pP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AI Processing: </a:t>
            </a:r>
            <a:r>
              <a:rPr lang="en-US" sz="3418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Groq</a:t>
            </a: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API, </a:t>
            </a:r>
            <a:r>
              <a:rPr lang="en-US" sz="3418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HuggingFace</a:t>
            </a: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Embeddings(all-MiniLM-L6-v2)</a:t>
            </a:r>
          </a:p>
          <a:p>
            <a:pPr marL="738146" lvl="1" indent="-369073" algn="l">
              <a:lnSpc>
                <a:spcPts val="4786"/>
              </a:lnSpc>
              <a:buFont typeface="Arial"/>
              <a:buChar char="•"/>
            </a:pP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Database: FAISS (vectors), </a:t>
            </a:r>
            <a:r>
              <a:rPr lang="en-US" sz="3418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SQLAlchemy</a:t>
            </a: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(SQL connections)</a:t>
            </a:r>
          </a:p>
          <a:p>
            <a:pPr marL="738146" lvl="1" indent="-369073" algn="l">
              <a:lnSpc>
                <a:spcPts val="4786"/>
              </a:lnSpc>
              <a:buFont typeface="Arial"/>
              <a:buChar char="•"/>
            </a:pP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Frontend: </a:t>
            </a:r>
            <a:r>
              <a:rPr lang="en-US" sz="3418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Streamlit</a:t>
            </a:r>
            <a:endParaRPr lang="en-US" sz="3418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738146" lvl="1" indent="-369073" algn="l">
              <a:lnSpc>
                <a:spcPts val="4786"/>
              </a:lnSpc>
              <a:buFont typeface="Arial"/>
              <a:buChar char="•"/>
            </a:pP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Libraries: </a:t>
            </a:r>
            <a:r>
              <a:rPr lang="en-US" sz="3418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LangChain</a:t>
            </a:r>
            <a:r>
              <a:rPr lang="en-US" sz="3418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, Pandas, NumPy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0" y="1674324"/>
            <a:ext cx="7558843" cy="7558843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r="-3849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3108618" y="337617"/>
            <a:ext cx="13978623" cy="2063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PROJECT PLANNING &amp; TEAMWORK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558843" y="2508436"/>
            <a:ext cx="10729157" cy="6751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4425" lvl="1" indent="-342212" algn="l">
              <a:lnSpc>
                <a:spcPts val="4438"/>
              </a:lnSpc>
              <a:buFont typeface="Arial"/>
              <a:buChar char="•"/>
            </a:pP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Team Members: Dev Patel &amp; Brijesh </a:t>
            </a:r>
            <a:r>
              <a:rPr lang="en-US" sz="3170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Rakhasiya</a:t>
            </a:r>
            <a:endParaRPr lang="en-US" sz="3170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84425" lvl="1" indent="-342212" algn="l">
              <a:lnSpc>
                <a:spcPts val="4438"/>
              </a:lnSpc>
              <a:buFont typeface="Arial"/>
              <a:buChar char="•"/>
            </a:pP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Roles:</a:t>
            </a:r>
          </a:p>
          <a:p>
            <a:pPr marL="684425" lvl="1" indent="-342212">
              <a:lnSpc>
                <a:spcPts val="4438"/>
              </a:lnSpc>
              <a:buFont typeface="Arial"/>
              <a:buChar char="•"/>
            </a:pP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Dev Patel → Core development, SQL Chatbot</a:t>
            </a:r>
          </a:p>
          <a:p>
            <a:pPr marL="684425" lvl="1" indent="-342212">
              <a:lnSpc>
                <a:spcPts val="4438"/>
              </a:lnSpc>
              <a:buFont typeface="Arial"/>
              <a:buChar char="•"/>
            </a:pP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Brijesh </a:t>
            </a:r>
            <a:r>
              <a:rPr lang="en-US" sz="3170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Rakhasiya</a:t>
            </a: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→ RAG Implementation , Database, </a:t>
            </a:r>
            <a:r>
              <a:rPr lang="en-US" sz="3170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LangChain</a:t>
            </a: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integration</a:t>
            </a:r>
          </a:p>
          <a:p>
            <a:pPr marL="342213" lvl="1" algn="l">
              <a:lnSpc>
                <a:spcPts val="4438"/>
              </a:lnSpc>
            </a:pP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Planning Steps:</a:t>
            </a:r>
          </a:p>
          <a:p>
            <a:pPr marL="684425" lvl="1" indent="-342212" algn="l">
              <a:lnSpc>
                <a:spcPts val="4438"/>
              </a:lnSpc>
              <a:buFont typeface="Arial"/>
              <a:buChar char="•"/>
            </a:pP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Week 1: Setup repo &amp; environment</a:t>
            </a:r>
          </a:p>
          <a:p>
            <a:pPr marL="684425" lvl="1" indent="-342212" algn="l">
              <a:lnSpc>
                <a:spcPts val="4438"/>
              </a:lnSpc>
              <a:buFont typeface="Arial"/>
              <a:buChar char="•"/>
            </a:pP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Week 2: Notebook prototype (</a:t>
            </a:r>
            <a:r>
              <a:rPr lang="en-US" sz="3170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chatbot.ipynb</a:t>
            </a: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)</a:t>
            </a:r>
          </a:p>
          <a:p>
            <a:pPr marL="684425" lvl="1" indent="-342212" algn="l">
              <a:lnSpc>
                <a:spcPts val="4438"/>
              </a:lnSpc>
              <a:buFont typeface="Arial"/>
              <a:buChar char="•"/>
            </a:pP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Week 3: Script development (Multi_PDF_RAG.py, main.py)</a:t>
            </a:r>
          </a:p>
          <a:p>
            <a:pPr marL="684425" lvl="1" indent="-342212" algn="l">
              <a:lnSpc>
                <a:spcPts val="4438"/>
              </a:lnSpc>
              <a:buFont typeface="Arial"/>
              <a:buChar char="•"/>
            </a:pPr>
            <a:r>
              <a:rPr lang="en-US" sz="317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Week 4: Database integration &amp; final testing</a:t>
            </a:r>
          </a:p>
          <a:p>
            <a:pPr algn="l">
              <a:lnSpc>
                <a:spcPts val="4438"/>
              </a:lnSpc>
            </a:pPr>
            <a:endParaRPr lang="en-US" sz="3170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1637" y="-450964"/>
            <a:ext cx="17024727" cy="10737964"/>
          </a:xfrm>
          <a:custGeom>
            <a:avLst/>
            <a:gdLst/>
            <a:ahLst/>
            <a:cxnLst/>
            <a:rect l="l" t="t" r="r" b="b"/>
            <a:pathLst>
              <a:path w="17024727" h="10737964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3699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85561" y="2146092"/>
            <a:ext cx="14858728" cy="7400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552"/>
              </a:lnSpc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Document Q&amp;A System:</a:t>
            </a:r>
          </a:p>
          <a:p>
            <a:pPr marL="701988" lvl="1" indent="-350994" algn="just">
              <a:lnSpc>
                <a:spcPts val="4552"/>
              </a:lnSpc>
              <a:buFont typeface="Arial"/>
              <a:buChar char="•"/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Upload documents → Ask questions → Get accurate answers</a:t>
            </a:r>
          </a:p>
          <a:p>
            <a:pPr marL="701988" lvl="1" indent="-350994" algn="just">
              <a:lnSpc>
                <a:spcPts val="4552"/>
              </a:lnSpc>
              <a:buFont typeface="Arial"/>
              <a:buChar char="•"/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Example: "What are the key findings in this research paper?"</a:t>
            </a:r>
          </a:p>
          <a:p>
            <a:pPr marL="701988" lvl="1" indent="-350994" algn="just">
              <a:lnSpc>
                <a:spcPts val="4552"/>
              </a:lnSpc>
              <a:buFont typeface="Arial"/>
              <a:buChar char="•"/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Result: Extracts specific information with source citations</a:t>
            </a:r>
          </a:p>
          <a:p>
            <a:pPr algn="just">
              <a:lnSpc>
                <a:spcPts val="4552"/>
              </a:lnSpc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SQL Database Chatbot:</a:t>
            </a:r>
          </a:p>
          <a:p>
            <a:pPr marL="701988" lvl="1" indent="-350994" algn="just">
              <a:lnSpc>
                <a:spcPts val="4552"/>
              </a:lnSpc>
              <a:buFont typeface="Arial"/>
              <a:buChar char="•"/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Connect with credentials → Ask in plain English → Get data results</a:t>
            </a:r>
          </a:p>
          <a:p>
            <a:pPr marL="701988" lvl="1" indent="-350994" algn="just">
              <a:lnSpc>
                <a:spcPts val="4552"/>
              </a:lnSpc>
              <a:buFont typeface="Arial"/>
              <a:buChar char="•"/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Example: "Show me sales figures for last month"</a:t>
            </a:r>
          </a:p>
          <a:p>
            <a:pPr marL="701988" lvl="1" indent="-350994" algn="just">
              <a:lnSpc>
                <a:spcPts val="4552"/>
              </a:lnSpc>
              <a:buFont typeface="Arial"/>
              <a:buChar char="•"/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Result: Generates SELECT * FROM sales WHERE date &gt;= '2025-07-01'</a:t>
            </a:r>
          </a:p>
          <a:p>
            <a:pPr algn="just">
              <a:lnSpc>
                <a:spcPts val="4552"/>
              </a:lnSpc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Live Demo:</a:t>
            </a:r>
          </a:p>
          <a:p>
            <a:pPr marL="701988" lvl="1" indent="-350994" algn="just">
              <a:lnSpc>
                <a:spcPts val="4552"/>
              </a:lnSpc>
              <a:buFont typeface="Arial"/>
              <a:buChar char="•"/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Real-time document upload and questioning</a:t>
            </a:r>
          </a:p>
          <a:p>
            <a:pPr marL="701988" lvl="1" indent="-350994" algn="just">
              <a:lnSpc>
                <a:spcPts val="4552"/>
              </a:lnSpc>
              <a:buFont typeface="Arial"/>
              <a:buChar char="•"/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Database connection and natural language querying</a:t>
            </a:r>
          </a:p>
          <a:p>
            <a:pPr marL="701988" lvl="1" indent="-350994" algn="just">
              <a:lnSpc>
                <a:spcPts val="4552"/>
              </a:lnSpc>
              <a:buFont typeface="Arial"/>
              <a:buChar char="•"/>
            </a:pPr>
            <a:r>
              <a:rPr lang="en-US" sz="32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Show response accuracy and processing speed</a:t>
            </a:r>
          </a:p>
          <a:p>
            <a:pPr algn="just">
              <a:lnSpc>
                <a:spcPts val="4552"/>
              </a:lnSpc>
            </a:pPr>
            <a:endParaRPr lang="en-US" sz="3251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192707" y="454189"/>
            <a:ext cx="14513907" cy="1196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36"/>
              </a:lnSpc>
            </a:pPr>
            <a:r>
              <a:rPr lang="en-US" sz="8173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PROJECT PROGRESS &amp; DEMO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792399" y="841284"/>
            <a:ext cx="6941783" cy="12795913"/>
          </a:xfrm>
          <a:custGeom>
            <a:avLst/>
            <a:gdLst/>
            <a:ahLst/>
            <a:cxnLst/>
            <a:rect l="l" t="t" r="r" b="b"/>
            <a:pathLst>
              <a:path w="6941783" h="12795913">
                <a:moveTo>
                  <a:pt x="6941783" y="0"/>
                </a:moveTo>
                <a:lnTo>
                  <a:pt x="0" y="0"/>
                </a:lnTo>
                <a:lnTo>
                  <a:pt x="0" y="12795913"/>
                </a:lnTo>
                <a:lnTo>
                  <a:pt x="6941783" y="12795913"/>
                </a:lnTo>
                <a:lnTo>
                  <a:pt x="6941783" y="0"/>
                </a:lnTo>
                <a:close/>
              </a:path>
            </a:pathLst>
          </a:custGeom>
          <a:blipFill>
            <a:blip r:embed="rId4">
              <a:alphaModFix amt="39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034991" y="654390"/>
            <a:ext cx="6655149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FUTURE WORK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411035" y="2073731"/>
            <a:ext cx="13159516" cy="6996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20"/>
              </a:lnSpc>
            </a:pPr>
            <a:endParaRPr/>
          </a:p>
          <a:p>
            <a:pPr marL="851339" lvl="1" indent="-425670" algn="l">
              <a:lnSpc>
                <a:spcPts val="5520"/>
              </a:lnSpc>
              <a:buFont typeface="Arial"/>
              <a:buChar char="•"/>
            </a:pPr>
            <a:r>
              <a:rPr lang="en-US" sz="39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Develop a web UI for easy access.</a:t>
            </a:r>
          </a:p>
          <a:p>
            <a:pPr marL="851339" lvl="1" indent="-425670" algn="l">
              <a:lnSpc>
                <a:spcPts val="5520"/>
              </a:lnSpc>
              <a:buFont typeface="Arial"/>
              <a:buChar char="•"/>
            </a:pPr>
            <a:r>
              <a:rPr lang="en-US" sz="39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Add session memory for multi-turn conversations.</a:t>
            </a:r>
          </a:p>
          <a:p>
            <a:pPr marL="851339" lvl="1" indent="-425670" algn="l">
              <a:lnSpc>
                <a:spcPts val="5520"/>
              </a:lnSpc>
              <a:buFont typeface="Arial"/>
              <a:buChar char="•"/>
            </a:pPr>
            <a:r>
              <a:rPr lang="en-US" sz="39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Improve retrieval with hybrid search (semantic + keyword).</a:t>
            </a:r>
          </a:p>
          <a:p>
            <a:pPr marL="851339" lvl="1" indent="-425670" algn="l">
              <a:lnSpc>
                <a:spcPts val="5520"/>
              </a:lnSpc>
              <a:buFont typeface="Arial"/>
              <a:buChar char="•"/>
            </a:pPr>
            <a:r>
              <a:rPr lang="en-US" sz="39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Multi-language support for global usage.</a:t>
            </a:r>
          </a:p>
          <a:p>
            <a:pPr marL="851339" lvl="1" indent="-425670" algn="l">
              <a:lnSpc>
                <a:spcPts val="5520"/>
              </a:lnSpc>
              <a:buFont typeface="Arial"/>
              <a:buChar char="•"/>
            </a:pPr>
            <a:r>
              <a:rPr lang="en-US" sz="39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Support more file formats (Excel, PowerPoint, Images)</a:t>
            </a:r>
          </a:p>
          <a:p>
            <a:pPr marL="851339" lvl="1" indent="-425670" algn="l">
              <a:lnSpc>
                <a:spcPts val="5520"/>
              </a:lnSpc>
              <a:buFont typeface="Arial"/>
              <a:buChar char="•"/>
            </a:pPr>
            <a:r>
              <a:rPr lang="en-US" sz="39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Create data visualization for SQL query results</a:t>
            </a:r>
          </a:p>
          <a:p>
            <a:pPr algn="l">
              <a:lnSpc>
                <a:spcPts val="5520"/>
              </a:lnSpc>
            </a:pPr>
            <a:endParaRPr lang="en-US" sz="3943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algn="l">
              <a:lnSpc>
                <a:spcPts val="5520"/>
              </a:lnSpc>
            </a:pPr>
            <a:endParaRPr lang="en-US" sz="3943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38336" y="-3273956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43404" y="5879588"/>
            <a:ext cx="7801192" cy="555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808432" y="3912910"/>
            <a:ext cx="10990911" cy="1780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32"/>
              </a:lnSpc>
            </a:pPr>
            <a:r>
              <a:rPr lang="en-US" sz="1224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499</Words>
  <Application>Microsoft Office PowerPoint</Application>
  <PresentationFormat>Custom</PresentationFormat>
  <Paragraphs>72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Glacial Indifference Bold</vt:lpstr>
      <vt:lpstr>HK Grotesk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Green Modern Artificial Intelligence Presentation</dc:title>
  <cp:lastModifiedBy>brijeshrakhasiya587@gmail.com</cp:lastModifiedBy>
  <cp:revision>5</cp:revision>
  <dcterms:created xsi:type="dcterms:W3CDTF">2006-08-16T00:00:00Z</dcterms:created>
  <dcterms:modified xsi:type="dcterms:W3CDTF">2025-08-26T06:50:19Z</dcterms:modified>
  <dc:identifier>DAGw_ZGtTxI</dc:identifier>
</cp:coreProperties>
</file>

<file path=docProps/thumbnail.jpeg>
</file>